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F3A5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731520" y="3246120"/>
            <a:ext cx="1463040" cy="54864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31520" y="1463040"/>
            <a:ext cx="10698480" cy="1737360"/>
          </a:xfrm>
          <a:prstGeom prst="rect">
            <a:avLst/>
          </a:prstGeom>
          <a:noFill/>
        </p:spPr>
        <p:txBody>
          <a:bodyPr wrap="square" anchor="b" lIns="45720" rIns="45720">
            <a:spAutoFit/>
          </a:bodyPr>
          <a:lstStyle/>
          <a:p>
            <a:pPr algn="l"/>
            <a:r>
              <a:rPr sz="4600" b="1">
                <a:solidFill>
                  <a:srgbClr val="FFFFFF"/>
                </a:solidFill>
                <a:latin typeface="Calibri"/>
              </a:rPr>
              <a:t>Rescuing an end-of-life WordPress server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3474720"/>
            <a:ext cx="10698480" cy="9144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200" b="0">
                <a:solidFill>
                  <a:srgbClr val="C9D8EA"/>
                </a:solidFill>
                <a:latin typeface="Calibri"/>
              </a:rPr>
              <a:t>From Debian 9 with no HTTPS to Debian 12 with a valid certificate, by building a new VM and moving the IP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5394960"/>
            <a:ext cx="1069848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500" b="0">
                <a:solidFill>
                  <a:srgbClr val="C9D8EA"/>
                </a:solidFill>
                <a:latin typeface="Calibri"/>
              </a:rPr>
              <a:t>Giancarlo Angulo  |  October 2026
Google Cloud (Compute Engine)  |  WordPress  |  Apache  |  Human-directed, AI-assisted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The starting point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A personal site on one small cloud VM, untouched for years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737360"/>
            <a:ext cx="2651760" cy="219456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737360"/>
            <a:ext cx="91440" cy="219456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965960"/>
            <a:ext cx="23774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600" b="1">
                <a:solidFill>
                  <a:srgbClr val="2E75B6"/>
                </a:solidFill>
                <a:latin typeface="Calibri"/>
              </a:rPr>
              <a:t>5+ yrs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880360"/>
            <a:ext cx="22860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0">
                <a:solidFill>
                  <a:srgbClr val="555F6B"/>
                </a:solidFill>
                <a:latin typeface="Calibri"/>
              </a:rPr>
              <a:t>uptime with no reboot or OS patching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383280" y="1737360"/>
            <a:ext cx="2651760" cy="219456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3383280" y="1737360"/>
            <a:ext cx="91440" cy="219456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11880" y="1965960"/>
            <a:ext cx="23774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600" b="1">
                <a:solidFill>
                  <a:srgbClr val="2E75B6"/>
                </a:solidFill>
                <a:latin typeface="Calibri"/>
              </a:rPr>
              <a:t>Debian 9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11880" y="2880360"/>
            <a:ext cx="22860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0">
                <a:solidFill>
                  <a:srgbClr val="555F6B"/>
                </a:solidFill>
                <a:latin typeface="Calibri"/>
              </a:rPr>
              <a:t>operating system, past end of life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217920" y="1737360"/>
            <a:ext cx="2651760" cy="219456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217920" y="1737360"/>
            <a:ext cx="91440" cy="219456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46520" y="1965960"/>
            <a:ext cx="23774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600" b="1">
                <a:solidFill>
                  <a:srgbClr val="2E75B6"/>
                </a:solidFill>
                <a:latin typeface="Calibri"/>
              </a:rPr>
              <a:t>No HTTPS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446520" y="2880360"/>
            <a:ext cx="22860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0">
                <a:solidFill>
                  <a:srgbClr val="555F6B"/>
                </a:solidFill>
                <a:latin typeface="Calibri"/>
              </a:rPr>
              <a:t>browsers got a refused connection on port 443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052560" y="1737360"/>
            <a:ext cx="2651760" cy="219456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052560" y="1737360"/>
            <a:ext cx="91440" cy="2194560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9281160" y="1965960"/>
            <a:ext cx="2377440" cy="82296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600" b="1">
                <a:solidFill>
                  <a:srgbClr val="2E75B6"/>
                </a:solidFill>
                <a:latin typeface="Calibri"/>
              </a:rPr>
              <a:t>0 backups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9281160" y="2880360"/>
            <a:ext cx="22860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800" b="0">
                <a:solidFill>
                  <a:srgbClr val="555F6B"/>
                </a:solidFill>
                <a:latin typeface="Calibri"/>
              </a:rPr>
              <a:t>no snapshots of the disk existed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297680"/>
            <a:ext cx="1106424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b="1" sz="2300">
                <a:solidFill>
                  <a:srgbClr val="1F3A5F"/>
                </a:solidFill>
                <a:latin typeface="Calibri"/>
              </a:rPr>
              <a:t>Machine: </a:t>
            </a:r>
            <a:r>
              <a:rPr sz="2300">
                <a:solidFill>
                  <a:srgbClr val="555F6B"/>
                </a:solidFill>
                <a:latin typeface="Calibri"/>
              </a:rPr>
              <a:t>e2-micro (1 GB RAM), PHP 7.4.9 and MySQL 5.7.31 from a click-to-deploy image</a:t>
            </a:r>
          </a:p>
          <a:p>
            <a:pPr>
              <a:spcAft>
                <a:spcPts val="1000"/>
              </a:spcAft>
            </a:pPr>
            <a:r>
              <a:rPr b="1" sz="2300">
                <a:solidFill>
                  <a:srgbClr val="1F3A5F"/>
                </a:solidFill>
                <a:latin typeface="Calibri"/>
              </a:rPr>
              <a:t>Content: </a:t>
            </a:r>
            <a:r>
              <a:rPr sz="2300">
                <a:solidFill>
                  <a:srgbClr val="555F6B"/>
                </a:solidFill>
                <a:latin typeface="Calibri"/>
              </a:rPr>
              <a:t>about 261 MB of WordPress files and 299 MB of database</a:t>
            </a:r>
          </a:p>
          <a:p>
            <a:pPr>
              <a:spcAft>
                <a:spcPts val="1000"/>
              </a:spcAft>
            </a:pPr>
            <a:r>
              <a:rPr b="1" sz="2300">
                <a:solidFill>
                  <a:srgbClr val="1F3A5F"/>
                </a:solidFill>
                <a:latin typeface="Calibri"/>
              </a:rPr>
              <a:t>Goal: </a:t>
            </a:r>
            <a:r>
              <a:rPr sz="2300">
                <a:solidFill>
                  <a:srgbClr val="555F6B"/>
                </a:solidFill>
                <a:latin typeface="Calibri"/>
              </a:rPr>
              <a:t>fix HTTPS and the aging platform without breaking the live site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Step 1: discovery, read-only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Find out why HTTPS fails before changing anything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3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37360"/>
            <a:ext cx="5486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Which VM? </a:t>
            </a:r>
            <a:r>
              <a:rPr sz="2200">
                <a:solidFill>
                  <a:srgbClr val="555F6B"/>
                </a:solidFill>
                <a:latin typeface="Calibri"/>
              </a:rPr>
              <a:t>DNS pointed at one of two VMs; a reserved static IP was attached to it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Firewall: </a:t>
            </a:r>
            <a:r>
              <a:rPr sz="2200">
                <a:solidFill>
                  <a:srgbClr val="555F6B"/>
                </a:solidFill>
                <a:latin typeface="Calibri"/>
              </a:rPr>
              <a:t>port 443 was already open for the VM's network tag, so not the cause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Web server: </a:t>
            </a:r>
            <a:r>
              <a:rPr sz="2200">
                <a:solidFill>
                  <a:srgbClr val="555F6B"/>
                </a:solidFill>
                <a:latin typeface="Calibri"/>
              </a:rPr>
              <a:t>Apache listened on port 80 only, with no certificates and no certbot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Safety net: </a:t>
            </a:r>
            <a:r>
              <a:rPr sz="2200">
                <a:solidFill>
                  <a:srgbClr val="555F6B"/>
                </a:solidFill>
                <a:latin typeface="Calibri"/>
              </a:rPr>
              <a:t>no snapshots, so the first action was to create one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737360"/>
            <a:ext cx="521208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0" y="1874519"/>
            <a:ext cx="47548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1">
                <a:solidFill>
                  <a:srgbClr val="2E75B6"/>
                </a:solidFill>
                <a:latin typeface="Calibri"/>
              </a:rPr>
              <a:t>Finding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2286000"/>
            <a:ext cx="4754880" cy="18288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400" b="1">
                <a:solidFill>
                  <a:srgbClr val="1F3A5F"/>
                </a:solidFill>
                <a:latin typeface="Calibri"/>
              </a:rPr>
              <a:t>The firewall was fine. The server simply had no port 443 listener and no certificate.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675120" y="4206240"/>
            <a:ext cx="4754880" cy="155448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900" b="0">
                <a:solidFill>
                  <a:srgbClr val="555F6B"/>
                </a:solidFill>
                <a:latin typeface="Calibri"/>
              </a:rPr>
              <a:t>Fixing that sounds easy: install certbot. On this operating system it was not.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The first plan failed, so we compared options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certbot would not install: Debian 9 packages return 404 on both mirrors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4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737360"/>
          <a:ext cx="11064240" cy="3886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23360"/>
                <a:gridCol w="7040880"/>
              </a:tblGrid>
              <a:tr h="77724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</a:rPr>
                        <a:t>Option</a:t>
                      </a:r>
                    </a:p>
                  </a:txBody>
                  <a:tcPr marL="91440" marR="91440" anchor="ctr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FFFFFF"/>
                          </a:solidFill>
                          <a:latin typeface="Calibri"/>
                        </a:rPr>
                        <a:t>Assessment</a:t>
                      </a:r>
                    </a:p>
                  </a:txBody>
                  <a:tcPr marL="91440" marR="91440" anchor="ctr">
                    <a:solidFill>
                      <a:srgbClr val="1F3A5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3A5F"/>
                          </a:solidFill>
                          <a:latin typeface="Calibri"/>
                        </a:rPr>
                        <a:t>Repoint apt to the archive, then certbot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555F6B"/>
                          </a:solidFill>
                          <a:latin typeface="Calibri"/>
                        </a:rPr>
                        <a:t>Invasive change to an old production server; packages only partly available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3A5F"/>
                          </a:solidFill>
                          <a:latin typeface="Calibri"/>
                        </a:rPr>
                        <a:t>acme.sh on the old VM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555F6B"/>
                          </a:solidFill>
                          <a:latin typeface="Calibri"/>
                        </a:rPr>
                        <a:t>Works without apt, but keeps an unpatched Debian 9 server running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3A5F"/>
                          </a:solidFill>
                          <a:latin typeface="Calibri"/>
                        </a:rPr>
                        <a:t>Upgrade in place, 9 to 10 to 11 to 12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555F6B"/>
                          </a:solidFill>
                          <a:latin typeface="Calibri"/>
                        </a:rPr>
                        <a:t>Three risky hops; custom PHP and MySQL builds; Debian 11 also lost support in Aug 2026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777240">
                <a:tc>
                  <a:txBody>
                    <a:bodyPr/>
                    <a:lstStyle/>
                    <a:p>
                      <a:r>
                        <a:rPr sz="1800" b="1">
                          <a:solidFill>
                            <a:srgbClr val="1F3A5F"/>
                          </a:solidFill>
                          <a:latin typeface="Calibri"/>
                        </a:rPr>
                        <a:t>Build a new VM and migrate (chosen)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800">
                          <a:solidFill>
                            <a:srgbClr val="555F6B"/>
                          </a:solidFill>
                          <a:latin typeface="Calibri"/>
                        </a:rPr>
                        <a:t>Small site, easy to copy; old VM stays untouched as an instant fallback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The migration in nine steps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The old server was never modified; only the IP address moved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5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737360"/>
            <a:ext cx="3566160" cy="13258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685800" y="2057400"/>
            <a:ext cx="685800" cy="685800"/>
          </a:xfrm>
          <a:prstGeom prst="ellipse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167128"/>
            <a:ext cx="685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508760" y="2011679"/>
            <a:ext cx="256032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900" b="1">
                <a:solidFill>
                  <a:srgbClr val="1F3A5F"/>
                </a:solidFill>
                <a:latin typeface="Calibri"/>
              </a:rPr>
              <a:t>Snapshot old VM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79" y="1737360"/>
            <a:ext cx="3566160" cy="13258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4434840" y="2057400"/>
            <a:ext cx="685800" cy="685800"/>
          </a:xfrm>
          <a:prstGeom prst="ellipse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34840" y="2167128"/>
            <a:ext cx="685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257799" y="2011679"/>
            <a:ext cx="256032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900" b="1">
                <a:solidFill>
                  <a:srgbClr val="1F3A5F"/>
                </a:solidFill>
                <a:latin typeface="Calibri"/>
              </a:rPr>
              <a:t>Build new Debian 12 VM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6719" y="1737360"/>
            <a:ext cx="3566160" cy="13258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183879" y="2057400"/>
            <a:ext cx="685800" cy="685800"/>
          </a:xfrm>
          <a:prstGeom prst="ellipse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183879" y="2167128"/>
            <a:ext cx="685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9006840" y="2011679"/>
            <a:ext cx="256032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900" b="1">
                <a:solidFill>
                  <a:srgbClr val="1F3A5F"/>
                </a:solidFill>
                <a:latin typeface="Calibri"/>
              </a:rPr>
              <a:t>Export files + DB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3246120"/>
            <a:ext cx="3566160" cy="13258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685800" y="3566160"/>
            <a:ext cx="685800" cy="685800"/>
          </a:xfrm>
          <a:prstGeom prst="ellipse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85800" y="3675887"/>
            <a:ext cx="685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08760" y="3520439"/>
            <a:ext cx="256032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900" b="1">
                <a:solidFill>
                  <a:srgbClr val="1F3A5F"/>
                </a:solidFill>
                <a:latin typeface="Calibri"/>
              </a:rPr>
              <a:t>Transfer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97679" y="3246120"/>
            <a:ext cx="3566160" cy="13258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4434840" y="3566160"/>
            <a:ext cx="685800" cy="685800"/>
          </a:xfrm>
          <a:prstGeom prst="ellipse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34840" y="3675887"/>
            <a:ext cx="685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257799" y="3520439"/>
            <a:ext cx="256032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900" b="1">
                <a:solidFill>
                  <a:srgbClr val="1F3A5F"/>
                </a:solidFill>
                <a:latin typeface="Calibri"/>
              </a:rPr>
              <a:t>Import + configure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6719" y="3246120"/>
            <a:ext cx="3566160" cy="13258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8183879" y="3566160"/>
            <a:ext cx="685800" cy="685800"/>
          </a:xfrm>
          <a:prstGeom prst="ellipse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183879" y="3675887"/>
            <a:ext cx="685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6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006840" y="3520439"/>
            <a:ext cx="256032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900" b="1">
                <a:solidFill>
                  <a:srgbClr val="1F3A5F"/>
                </a:solidFill>
                <a:latin typeface="Calibri"/>
              </a:rPr>
              <a:t>Test before switch</a:t>
            </a:r>
          </a:p>
        </p:txBody>
      </p:sp>
      <p:sp>
        <p:nvSpPr>
          <p:cNvPr id="31" name="Rectangle 30"/>
          <p:cNvSpPr/>
          <p:nvPr/>
        </p:nvSpPr>
        <p:spPr>
          <a:xfrm>
            <a:off x="548640" y="4754879"/>
            <a:ext cx="3566160" cy="13258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685800" y="5074919"/>
            <a:ext cx="685800" cy="685800"/>
          </a:xfrm>
          <a:prstGeom prst="ellipse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85800" y="5184647"/>
            <a:ext cx="685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7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508760" y="5029199"/>
            <a:ext cx="256032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900" b="1">
                <a:solidFill>
                  <a:srgbClr val="1F3A5F"/>
                </a:solidFill>
                <a:latin typeface="Calibri"/>
              </a:rPr>
              <a:t>Move static IP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297679" y="4754879"/>
            <a:ext cx="3566160" cy="13258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4434840" y="5074919"/>
            <a:ext cx="685800" cy="685800"/>
          </a:xfrm>
          <a:prstGeom prst="ellipse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4434840" y="5184647"/>
            <a:ext cx="685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8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5257799" y="5029199"/>
            <a:ext cx="256032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900" b="1">
                <a:solidFill>
                  <a:srgbClr val="1F3A5F"/>
                </a:solidFill>
                <a:latin typeface="Calibri"/>
              </a:rPr>
              <a:t>Issue HTTPS cert</a:t>
            </a:r>
          </a:p>
        </p:txBody>
      </p:sp>
      <p:sp>
        <p:nvSpPr>
          <p:cNvPr id="39" name="Rectangle 38"/>
          <p:cNvSpPr/>
          <p:nvPr/>
        </p:nvSpPr>
        <p:spPr>
          <a:xfrm>
            <a:off x="8046719" y="4754879"/>
            <a:ext cx="3566160" cy="13258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83879" y="5074919"/>
            <a:ext cx="685800" cy="685800"/>
          </a:xfrm>
          <a:prstGeom prst="ellipse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1" name="TextBox 40"/>
          <p:cNvSpPr txBox="1"/>
          <p:nvPr/>
        </p:nvSpPr>
        <p:spPr>
          <a:xfrm>
            <a:off x="8183879" y="5184647"/>
            <a:ext cx="68580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2200" b="1">
                <a:solidFill>
                  <a:srgbClr val="FFFFFF"/>
                </a:solidFill>
                <a:latin typeface="Calibri"/>
              </a:rPr>
              <a:t>9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9006840" y="5029199"/>
            <a:ext cx="2560320" cy="82296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900" b="1">
                <a:solidFill>
                  <a:srgbClr val="1F3A5F"/>
                </a:solidFill>
                <a:latin typeface="Calibri"/>
              </a:rPr>
              <a:t>Clean up + backups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Build the new server and copy the site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Same size, same tag, so the existing firewall rules just worked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6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37360"/>
            <a:ext cx="548640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New VM: </a:t>
            </a:r>
            <a:r>
              <a:rPr sz="2200">
                <a:solidFill>
                  <a:srgbClr val="555F6B"/>
                </a:solidFill>
                <a:latin typeface="Calibri"/>
              </a:rPr>
              <a:t>e2-micro, Debian 12, 10 GB disk, same network tag as the old VM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Stack: </a:t>
            </a:r>
            <a:r>
              <a:rPr sz="2200">
                <a:solidFill>
                  <a:srgbClr val="555F6B"/>
                </a:solidFill>
                <a:latin typeface="Calibri"/>
              </a:rPr>
              <a:t>Apache, PHP 8.2, MariaDB 10.11, certbot, 1 GB swap file for the small RAM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Files: </a:t>
            </a:r>
            <a:r>
              <a:rPr sz="2200">
                <a:solidFill>
                  <a:srgbClr val="555F6B"/>
                </a:solidFill>
                <a:latin typeface="Calibri"/>
              </a:rPr>
              <a:t>one archive of the WordPress folder, leaving out phpMyAdmin and caches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Database: </a:t>
            </a:r>
            <a:r>
              <a:rPr sz="2200">
                <a:solidFill>
                  <a:srgbClr val="555F6B"/>
                </a:solidFill>
                <a:latin typeface="Calibri"/>
              </a:rPr>
              <a:t>mysqldump with --single-transaction so the live site is not locked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737360"/>
            <a:ext cx="5212080" cy="420624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0" y="1874519"/>
            <a:ext cx="47548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1">
                <a:solidFill>
                  <a:srgbClr val="2E75B6"/>
                </a:solidFill>
                <a:latin typeface="Calibri"/>
              </a:rPr>
              <a:t>Handling the database password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2377440"/>
            <a:ext cx="4754880" cy="3474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Read from wp-config.php by a small script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Passed to the dump through the environment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Never printed and never on a command line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Helper files shredded afterwards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Dump checked: valid gzip, 13 tables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Test first, then switch by moving the IP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No DNS change means no propagation wait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7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737360"/>
            <a:ext cx="5394960" cy="4297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1874519"/>
            <a:ext cx="484632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1">
                <a:solidFill>
                  <a:srgbClr val="2E75B6"/>
                </a:solidFill>
                <a:latin typeface="Calibri"/>
              </a:rPr>
              <a:t>Test before the switch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2377440"/>
            <a:ext cx="493776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Hostname override on the workstation (curl --resolve) hit each server directly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Same page length on old and new: 87,937 characters, same text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Login, REST and feed behaved identically, even the same 404s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309360" y="1737360"/>
            <a:ext cx="5303520" cy="4297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83680" y="1874519"/>
            <a:ext cx="47548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1">
                <a:solidFill>
                  <a:srgbClr val="2E75B6"/>
                </a:solidFill>
                <a:latin typeface="Calibri"/>
              </a:rPr>
              <a:t>Cutover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83680" y="2377440"/>
            <a:ext cx="484632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Detach the external IP from the old VM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Attach the reserved static IP to the new VM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Interruption: a few seconds of API calls (not measured)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Rollback: re-attach the IP to the old VM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HTTPS and clean-up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Issuance worked first time because the domain now pointed at the new server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8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37360"/>
            <a:ext cx="5577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Certificate: </a:t>
            </a:r>
            <a:r>
              <a:rPr sz="2200">
                <a:solidFill>
                  <a:srgbClr val="555F6B"/>
                </a:solidFill>
                <a:latin typeface="Calibri"/>
              </a:rPr>
              <a:t>Let's Encrypt via certbot --apache, with automatic HTTP to HTTPS redirect and auto-renewal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Verified: </a:t>
            </a:r>
            <a:r>
              <a:rPr sz="2200">
                <a:solidFill>
                  <a:srgbClr val="555F6B"/>
                </a:solidFill>
                <a:latin typeface="Calibri"/>
              </a:rPr>
              <a:t>HTTP, HTTPS, www and the login page all end on the HTTPS apex with a valid certificate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WordPress: </a:t>
            </a:r>
            <a:r>
              <a:rPr sz="2200">
                <a:solidFill>
                  <a:srgbClr val="555F6B"/>
                </a:solidFill>
                <a:latin typeface="Calibri"/>
              </a:rPr>
              <a:t>Address and Site Address set to HTTPS; Jetpack reported the site active under the new URL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737360"/>
            <a:ext cx="5212080" cy="4297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0" y="1874519"/>
            <a:ext cx="47548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1">
                <a:solidFill>
                  <a:srgbClr val="2E75B6"/>
                </a:solidFill>
                <a:latin typeface="Calibri"/>
              </a:rPr>
              <a:t>Clean-up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2377440"/>
            <a:ext cx="4754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Temporary archives deleted from the workstation and shredded on the server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phpMyAdmin not migrated, removing an exposed admin tool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Scripted local database backup, saved outside any cloud-synced folder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Old VM kept as a fallback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Safety practices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Human-directed, AI-assisted: the AI ran the commands, the owner approved each step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9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783080"/>
            <a:ext cx="3566160" cy="2011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1783080"/>
            <a:ext cx="3566160" cy="73152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2057400"/>
            <a:ext cx="32004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F3A5F"/>
                </a:solidFill>
                <a:latin typeface="Calibri"/>
              </a:rPr>
              <a:t>Read before write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97480"/>
            <a:ext cx="32004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0">
                <a:solidFill>
                  <a:srgbClr val="555F6B"/>
                </a:solidFill>
                <a:latin typeface="Calibri"/>
              </a:rPr>
              <a:t>Discovery was read-only; every change followed a decision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79" y="1783080"/>
            <a:ext cx="3566160" cy="2011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297679" y="1783080"/>
            <a:ext cx="3566160" cy="73152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80559" y="2057400"/>
            <a:ext cx="32004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F3A5F"/>
                </a:solidFill>
                <a:latin typeface="Calibri"/>
              </a:rPr>
              <a:t>Snapshot first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0559" y="2697480"/>
            <a:ext cx="32004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0">
                <a:solidFill>
                  <a:srgbClr val="555F6B"/>
                </a:solidFill>
                <a:latin typeface="Calibri"/>
              </a:rPr>
              <a:t>Plus the old VM kept running as the fallback</a:t>
            </a:r>
          </a:p>
        </p:txBody>
      </p:sp>
      <p:sp>
        <p:nvSpPr>
          <p:cNvPr id="15" name="Rectangle 14"/>
          <p:cNvSpPr/>
          <p:nvPr/>
        </p:nvSpPr>
        <p:spPr>
          <a:xfrm>
            <a:off x="8046719" y="1783080"/>
            <a:ext cx="3566160" cy="2011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46719" y="1783080"/>
            <a:ext cx="3566160" cy="73152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229599" y="2057400"/>
            <a:ext cx="32004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F3A5F"/>
                </a:solidFill>
                <a:latin typeface="Calibri"/>
              </a:rPr>
              <a:t>Test before switching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599" y="2697480"/>
            <a:ext cx="32004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0">
                <a:solidFill>
                  <a:srgbClr val="555F6B"/>
                </a:solidFill>
                <a:latin typeface="Calibri"/>
              </a:rPr>
              <a:t>Compared old and new with the real hostname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48640" y="4023360"/>
            <a:ext cx="3566160" cy="2011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548640" y="4023360"/>
            <a:ext cx="3566160" cy="73152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31520" y="4297680"/>
            <a:ext cx="32004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F3A5F"/>
                </a:solidFill>
                <a:latin typeface="Calibri"/>
              </a:rPr>
              <a:t>Secrets stay out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31520" y="4937760"/>
            <a:ext cx="32004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0">
                <a:solidFill>
                  <a:srgbClr val="555F6B"/>
                </a:solidFill>
                <a:latin typeface="Calibri"/>
              </a:rPr>
              <a:t>Passwords never printed; the human logged in to Google and WordPress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297679" y="4023360"/>
            <a:ext cx="3566160" cy="2011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4297679" y="4023360"/>
            <a:ext cx="3566160" cy="73152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80559" y="4297680"/>
            <a:ext cx="32004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F3A5F"/>
                </a:solidFill>
                <a:latin typeface="Calibri"/>
              </a:rPr>
              <a:t>Approval gates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80559" y="4937760"/>
            <a:ext cx="32004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0">
                <a:solidFill>
                  <a:srgbClr val="555F6B"/>
                </a:solidFill>
                <a:latin typeface="Calibri"/>
              </a:rPr>
              <a:t>Create VM, move IP, publish page, switch to HTTPS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46719" y="4023360"/>
            <a:ext cx="3566160" cy="2011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8046719" y="4023360"/>
            <a:ext cx="3566160" cy="73152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8229599" y="4297680"/>
            <a:ext cx="3200400" cy="5486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2000" b="1">
                <a:solidFill>
                  <a:srgbClr val="1F3A5F"/>
                </a:solidFill>
                <a:latin typeface="Calibri"/>
              </a:rPr>
              <a:t>Smaller surface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8229599" y="4937760"/>
            <a:ext cx="3200400" cy="100584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0">
                <a:solidFill>
                  <a:srgbClr val="555F6B"/>
                </a:solidFill>
                <a:latin typeface="Calibri"/>
              </a:rPr>
              <a:t>phpMyAdmin dropped, temp files shredded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What went wrong, and the fixes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10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548640" y="1234440"/>
          <a:ext cx="11064240" cy="4608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83280"/>
                <a:gridCol w="4023360"/>
                <a:gridCol w="3657600"/>
              </a:tblGrid>
              <a:tr h="658368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Problem</a:t>
                      </a:r>
                    </a:p>
                  </a:txBody>
                  <a:tcPr marL="91440" marR="91440" anchor="ctr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Cause</a:t>
                      </a:r>
                    </a:p>
                  </a:txBody>
                  <a:tcPr marL="91440" marR="91440" anchor="ctr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FFFFFF"/>
                          </a:solidFill>
                          <a:latin typeface="Calibri"/>
                        </a:rPr>
                        <a:t>Fix</a:t>
                      </a:r>
                    </a:p>
                  </a:txBody>
                  <a:tcPr marL="91440" marR="91440" anchor="ctr">
                    <a:solidFill>
                      <a:srgbClr val="1F3A5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1F3A5F"/>
                          </a:solidFill>
                          <a:latin typeface="Calibri"/>
                        </a:rPr>
                        <a:t>certbot would not install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Debian 9 packages gone from mirrors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Rebuilt on Debian 12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1F3A5F"/>
                          </a:solidFill>
                          <a:latin typeface="Calibri"/>
                        </a:rPr>
                        <a:t>PowerShell broke remote commands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Nested quotes between shells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Wrote small scripts, copied and ran them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1F3A5F"/>
                          </a:solidFill>
                          <a:latin typeface="Calibri"/>
                        </a:rPr>
                        <a:t>Backup script error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Function named Gc clashed with Get-Content alias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Renamed the function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1F3A5F"/>
                          </a:solidFill>
                          <a:latin typeface="Calibri"/>
                        </a:rPr>
                        <a:t>Good dump failed verification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MariaDB 10.11 dump starts with a sandbox comment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Check the first few lines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1F3A5F"/>
                          </a:solidFill>
                          <a:latin typeface="Calibri"/>
                        </a:rPr>
                        <a:t>Browser landed on a login page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Several Chrome profiles; one signed in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Listed browsers, used the signed-in one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658368">
                <a:tc>
                  <a:txBody>
                    <a:bodyPr/>
                    <a:lstStyle/>
                    <a:p>
                      <a:r>
                        <a:rPr sz="1700" b="1">
                          <a:solidFill>
                            <a:srgbClr val="1F3A5F"/>
                          </a:solidFill>
                          <a:latin typeface="Calibri"/>
                        </a:rPr>
                        <a:t>Could not edit via WordPress tools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Needs a paid Jetpack AI plan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700">
                          <a:solidFill>
                            <a:srgbClr val="555F6B"/>
                          </a:solidFill>
                          <a:latin typeface="Calibri"/>
                        </a:rPr>
                        <a:t>Used the block editor in the browser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Results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Same size and cost class, same IP, no DNS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11</a:t>
            </a:r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548640" y="1645920"/>
          <a:ext cx="11064240" cy="39684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6080"/>
                <a:gridCol w="4023360"/>
                <a:gridCol w="4114800"/>
              </a:tblGrid>
              <a:tr h="566928"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FFFFFF"/>
                          </a:solidFill>
                          <a:latin typeface="Calibri"/>
                        </a:rPr>
                        <a:t/>
                      </a:r>
                    </a:p>
                  </a:txBody>
                  <a:tcPr marL="91440" marR="91440" anchor="ctr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FFFFFF"/>
                          </a:solidFill>
                          <a:latin typeface="Calibri"/>
                        </a:rPr>
                        <a:t>Before</a:t>
                      </a:r>
                    </a:p>
                  </a:txBody>
                  <a:tcPr marL="91440" marR="91440" anchor="ctr">
                    <a:solidFill>
                      <a:srgbClr val="1F3A5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FFFFFF"/>
                          </a:solidFill>
                          <a:latin typeface="Calibri"/>
                        </a:rPr>
                        <a:t>After</a:t>
                      </a:r>
                    </a:p>
                  </a:txBody>
                  <a:tcPr marL="91440" marR="91440" anchor="ctr">
                    <a:solidFill>
                      <a:srgbClr val="1F3A5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1F3A5F"/>
                          </a:solidFill>
                          <a:latin typeface="Calibri"/>
                        </a:rPr>
                        <a:t>Operating system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Debian 9 (end of life)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Debian 12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1F3A5F"/>
                          </a:solidFill>
                          <a:latin typeface="Calibri"/>
                        </a:rPr>
                        <a:t>PHP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7.4.9 (custom build)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8.2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1F3A5F"/>
                          </a:solidFill>
                          <a:latin typeface="Calibri"/>
                        </a:rPr>
                        <a:t>Database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MySQL 5.7.31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MariaDB 10.11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1F3A5F"/>
                          </a:solidFill>
                          <a:latin typeface="Calibri"/>
                        </a:rPr>
                        <a:t>HTTPS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Valid certificate, redirect, auto-renewal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1F3A5F"/>
                          </a:solidFill>
                          <a:latin typeface="Calibri"/>
                        </a:rPr>
                        <a:t>Backups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None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Snapshot taken; scripted local DB backup</a:t>
                      </a:r>
                    </a:p>
                  </a:txBody>
                  <a:tcPr marL="91440" marR="91440" anchor="ctr">
                    <a:solidFill>
                      <a:srgbClr val="FFFFFF"/>
                    </a:solidFill>
                  </a:tcPr>
                </a:tc>
              </a:tr>
              <a:tr h="566928">
                <a:tc>
                  <a:txBody>
                    <a:bodyPr/>
                    <a:lstStyle/>
                    <a:p>
                      <a:r>
                        <a:rPr sz="1900" b="1">
                          <a:solidFill>
                            <a:srgbClr val="1F3A5F"/>
                          </a:solidFill>
                          <a:latin typeface="Calibri"/>
                        </a:rPr>
                        <a:t>Admin exposure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phpMyAdmin on the public site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900">
                          <a:solidFill>
                            <a:srgbClr val="555F6B"/>
                          </a:solidFill>
                          <a:latin typeface="Calibri"/>
                        </a:rPr>
                        <a:t>Not migrated</a:t>
                      </a:r>
                    </a:p>
                  </a:txBody>
                  <a:tcPr marL="91440" marR="91440" anchor="ctr">
                    <a:solidFill>
                      <a:srgbClr val="EEF3F9"/>
                    </a:solidFill>
                  </a:tcPr>
                </a:tc>
              </a:tr>
            </a:tbl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548640" y="58064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1">
                <a:solidFill>
                  <a:srgbClr val="2E8B57"/>
                </a:solidFill>
                <a:latin typeface="Calibri"/>
              </a:rPr>
              <a:t>Site content verified identical to the original. Old servers deleted after a soak period.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A second site, same method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A static company site on an old Ubuntu server, moved to a new e2-micro VM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12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37360"/>
            <a:ext cx="55778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The site: </a:t>
            </a:r>
            <a:r>
              <a:rPr sz="2200">
                <a:solidFill>
                  <a:srgbClr val="555F6B"/>
                </a:solidFill>
                <a:latin typeface="Calibri"/>
              </a:rPr>
              <a:t>39 MB of HTML, no database, its own reserved IP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The constraint: </a:t>
            </a:r>
            <a:r>
              <a:rPr sz="2200">
                <a:solidFill>
                  <a:srgbClr val="555F6B"/>
                </a:solidFill>
                <a:latin typeface="Calibri"/>
              </a:rPr>
              <a:t>a VM holds one external IP, so it could not share the WordPress server and keep its address</a:t>
            </a:r>
          </a:p>
          <a:p>
            <a:pPr>
              <a:spcAft>
                <a:spcPts val="10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The move: </a:t>
            </a:r>
            <a:r>
              <a:rPr sz="2200">
                <a:solidFill>
                  <a:srgbClr val="555F6B"/>
                </a:solidFill>
                <a:latin typeface="Calibri"/>
              </a:rPr>
              <a:t>new Debian 12 VM, copy, test with a hostname override, move the reserved IP, issue HTTPS</a:t>
            </a:r>
          </a:p>
        </p:txBody>
      </p:sp>
      <p:sp>
        <p:nvSpPr>
          <p:cNvPr id="8" name="Rectangle 7"/>
          <p:cNvSpPr/>
          <p:nvPr/>
        </p:nvSpPr>
        <p:spPr>
          <a:xfrm>
            <a:off x="6400800" y="1737360"/>
            <a:ext cx="5212080" cy="4297680"/>
          </a:xfrm>
          <a:prstGeom prst="rect">
            <a:avLst/>
          </a:prstGeom>
          <a:solidFill>
            <a:srgbClr val="EEF3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675120" y="1874519"/>
            <a:ext cx="475488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700" b="1">
                <a:solidFill>
                  <a:srgbClr val="2E75B6"/>
                </a:solidFill>
                <a:latin typeface="Calibri"/>
              </a:rPr>
              <a:t>What went wrong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675120" y="2377440"/>
            <a:ext cx="4754880" cy="3657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The reserved IP was on the Standard network tier; the new VM defaulted to Premium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The first attach failed and the site was down for a few minutes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Fixed by re-attaching with the Standard tier</a:t>
            </a:r>
          </a:p>
          <a:p>
            <a:pPr>
              <a:spcAft>
                <a:spcPts val="1000"/>
              </a:spcAft>
            </a:pPr>
            <a:r>
              <a:rPr sz="2100">
                <a:solidFill>
                  <a:srgbClr val="555F6B"/>
                </a:solidFill>
                <a:latin typeface="Calibri"/>
              </a:rPr>
              <a:t>•  Old VMs were deleted days later, saving about $15 a month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Lessons learned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13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1371600"/>
            <a:ext cx="1106424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3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1. </a:t>
            </a:r>
            <a:r>
              <a:rPr sz="2200">
                <a:solidFill>
                  <a:srgbClr val="555F6B"/>
                </a:solidFill>
                <a:latin typeface="Calibri"/>
              </a:rPr>
              <a:t>When the platform is end of life, rebuild instead of repairing. A small site makes migration cheaper than a multi-hop upgrade.</a:t>
            </a:r>
          </a:p>
          <a:p>
            <a:pPr>
              <a:spcAft>
                <a:spcPts val="13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2. </a:t>
            </a:r>
            <a:r>
              <a:rPr sz="2200">
                <a:solidFill>
                  <a:srgbClr val="555F6B"/>
                </a:solidFill>
                <a:latin typeface="Calibri"/>
              </a:rPr>
              <a:t>A reserved static IP makes cutover easy. Check its network tier first.</a:t>
            </a:r>
          </a:p>
          <a:p>
            <a:pPr>
              <a:spcAft>
                <a:spcPts val="13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3. </a:t>
            </a:r>
            <a:r>
              <a:rPr sz="2200">
                <a:solidFill>
                  <a:srgbClr val="555F6B"/>
                </a:solidFill>
                <a:latin typeface="Calibri"/>
              </a:rPr>
              <a:t>Test with the real hostname before switching, and compare old and new directly.</a:t>
            </a:r>
          </a:p>
          <a:p>
            <a:pPr>
              <a:spcAft>
                <a:spcPts val="13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4. </a:t>
            </a:r>
            <a:r>
              <a:rPr sz="2200">
                <a:solidFill>
                  <a:srgbClr val="555F6B"/>
                </a:solidFill>
                <a:latin typeface="Calibri"/>
              </a:rPr>
              <a:t>Snapshot first and keep the old system as the fallback until you are sure.</a:t>
            </a:r>
          </a:p>
          <a:p>
            <a:pPr>
              <a:spcAft>
                <a:spcPts val="13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5. </a:t>
            </a:r>
            <a:r>
              <a:rPr sz="2200">
                <a:solidFill>
                  <a:srgbClr val="555F6B"/>
                </a:solidFill>
                <a:latin typeface="Calibri"/>
              </a:rPr>
              <a:t>Wrap fragile remote commands in script files instead of nesting quotes.</a:t>
            </a:r>
          </a:p>
          <a:p>
            <a:pPr>
              <a:spcAft>
                <a:spcPts val="1300"/>
              </a:spcAft>
            </a:pPr>
            <a:r>
              <a:rPr b="1" sz="2200">
                <a:solidFill>
                  <a:srgbClr val="1F3A5F"/>
                </a:solidFill>
                <a:latin typeface="Calibri"/>
              </a:rPr>
              <a:t>6. </a:t>
            </a:r>
            <a:r>
              <a:rPr sz="2200">
                <a:solidFill>
                  <a:srgbClr val="555F6B"/>
                </a:solidFill>
                <a:latin typeface="Calibri"/>
              </a:rPr>
              <a:t>Keep secrets out of logs, command lines and chat.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2E75B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48640" y="320040"/>
            <a:ext cx="11064240" cy="7315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3200" b="1">
                <a:solidFill>
                  <a:srgbClr val="1F3A5F"/>
                </a:solidFill>
                <a:latin typeface="Calibri"/>
              </a:rPr>
              <a:t>Follow-ups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005840"/>
            <a:ext cx="11064240" cy="4572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600" b="0">
                <a:solidFill>
                  <a:srgbClr val="555F6B"/>
                </a:solidFill>
                <a:latin typeface="Calibri"/>
              </a:rPr>
              <a:t>What is left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6446520"/>
            <a:ext cx="822960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100" b="0">
                <a:solidFill>
                  <a:srgbClr val="555F6B"/>
                </a:solidFill>
                <a:latin typeface="Calibri"/>
              </a:rPr>
              <a:t>Case study: rescuing an end-of-life WordPress server  |  Giancarlo Angulo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972800" y="6446520"/>
            <a:ext cx="731520" cy="27432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100" b="0">
                <a:solidFill>
                  <a:srgbClr val="555F6B"/>
                </a:solidFill>
                <a:latin typeface="Calibri"/>
              </a:rPr>
              <a:t>14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1737360"/>
            <a:ext cx="11064240" cy="457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600"/>
              </a:spcAft>
            </a:pPr>
            <a:r>
              <a:rPr sz="2400">
                <a:solidFill>
                  <a:srgbClr val="555F6B"/>
                </a:solidFill>
                <a:latin typeface="Calibri"/>
              </a:rPr>
              <a:t>•  Delete the two kept snapshots after a few weeks</a:t>
            </a:r>
          </a:p>
          <a:p>
            <a:pPr>
              <a:spcAft>
                <a:spcPts val="1600"/>
              </a:spcAft>
            </a:pPr>
            <a:r>
              <a:rPr sz="2400">
                <a:solidFill>
                  <a:srgbClr val="555F6B"/>
                </a:solidFill>
                <a:latin typeface="Calibri"/>
              </a:rPr>
              <a:t>•  Remove the SSH key added to the project metadata, if it is not wanted</a:t>
            </a:r>
          </a:p>
          <a:p>
            <a:pPr>
              <a:spcAft>
                <a:spcPts val="1600"/>
              </a:spcAft>
            </a:pPr>
            <a:r>
              <a:rPr sz="2400">
                <a:solidFill>
                  <a:srgbClr val="555F6B"/>
                </a:solidFill>
                <a:latin typeface="Calibri"/>
              </a:rPr>
              <a:t>•  Register an email with the certificates for expiry warnings</a:t>
            </a:r>
          </a:p>
          <a:p>
            <a:pPr>
              <a:spcAft>
                <a:spcPts val="1600"/>
              </a:spcAft>
            </a:pPr>
            <a:r>
              <a:rPr sz="2400">
                <a:solidFill>
                  <a:srgbClr val="555F6B"/>
                </a:solidFill>
                <a:latin typeface="Calibri"/>
              </a:rPr>
              <a:t>•  Schedule the backup script, for example daily with Windows Task Scheduler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Rescuing an end-of-life WordPress server</dc:title>
  <dc:subject/>
  <dc:creator>Giancarlo Angulo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